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7" r:id="rId5"/>
    <p:sldId id="262" r:id="rId6"/>
    <p:sldId id="264" r:id="rId7"/>
    <p:sldId id="260" r:id="rId8"/>
    <p:sldId id="265" r:id="rId9"/>
    <p:sldId id="266" r:id="rId10"/>
    <p:sldId id="263" r:id="rId11"/>
    <p:sldId id="26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7380" autoAdjust="0"/>
  </p:normalViewPr>
  <p:slideViewPr>
    <p:cSldViewPr snapToGrid="0">
      <p:cViewPr varScale="1">
        <p:scale>
          <a:sx n="141" d="100"/>
          <a:sy n="141" d="100"/>
        </p:scale>
        <p:origin x="330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B52B6-94A2-4EBA-AE30-B5F2DC6569EE}" type="datetimeFigureOut">
              <a:rPr lang="ko-KR" altLang="en-US" smtClean="0"/>
              <a:t>2025-04-28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94F71-F6D5-4FB3-857B-15D1AFDD4C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476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설계 </a:t>
            </a:r>
            <a:r>
              <a:rPr lang="en-US" altLang="ko-KR" dirty="0"/>
              <a:t>3D </a:t>
            </a:r>
            <a:r>
              <a:rPr lang="ko-KR" altLang="en-US" dirty="0"/>
              <a:t>데이터 직무에 지원한 성장하는 개발자 박승우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4F71-F6D5-4FB3-857B-15D1AFDD4CC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79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012C7-F975-348C-5F40-3EA5AC5F3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728366-5538-0202-C552-5BFCB876C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B3B810-B4CF-7E1F-9A39-5CE09FCF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E780DD-72A5-4740-B130-B9512FA69E78}" type="datetimeFigureOut">
              <a:rPr lang="ko-KR" altLang="en-US" smtClean="0"/>
              <a:t>2025-04-28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5B523-8760-43BE-F0C7-5AF1F8E6D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52C92-6774-29DB-0D5E-C1EE01830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A234-CA56-47FE-BC8C-8A81876AC3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8608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71322-1BA0-9BAB-E01C-EBB449F4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ECB253-C7C6-3443-7238-5F0E6699A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B4C22E-A850-6260-E38A-5D22F54CEA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E780DD-72A5-4740-B130-B9512FA69E78}" type="datetimeFigureOut">
              <a:rPr lang="ko-KR" altLang="en-US" smtClean="0"/>
              <a:t>2025-04-28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D8D2EE-CE6B-B8DE-3422-5147215F3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CF01D2-9D76-43D4-00BB-E25DEBFA9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A234-CA56-47FE-BC8C-8A81876AC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30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57EB6B-0952-70E1-30E0-269B88CA12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ADD51E-F9E1-EBBE-6A20-80CE1371A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CADC6F-BBD0-A8C8-F0E9-6E90E6B49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E780DD-72A5-4740-B130-B9512FA69E78}" type="datetimeFigureOut">
              <a:rPr lang="ko-KR" altLang="en-US" smtClean="0"/>
              <a:t>2025-04-28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B5A608-EFAD-E64C-2522-A1AFA184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D9B135-7509-14A5-4196-9E2EAB424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A234-CA56-47FE-BC8C-8A81876AC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59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A4B76-C3BE-F3D2-0B07-080E6796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D364B6-AC40-D8AF-5DDF-AD0B98CDC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129AC0-DB4C-AC10-E940-A09E30B27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E780DD-72A5-4740-B130-B9512FA69E78}" type="datetimeFigureOut">
              <a:rPr lang="ko-KR" altLang="en-US" smtClean="0"/>
              <a:t>2025-04-28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DBB60D-1AE2-FCF9-A699-DED7B3DFA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AF9C16-4952-E6A0-4CE7-692191F8E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A234-CA56-47FE-BC8C-8A81876AC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52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62699-D1B6-AB16-D544-A17A9CE45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CB417E-0FE0-122E-2022-4BCE29B71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AE5BBE-4949-61BC-04CF-CC1C0E1FD9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E780DD-72A5-4740-B130-B9512FA69E78}" type="datetimeFigureOut">
              <a:rPr lang="ko-KR" altLang="en-US" smtClean="0"/>
              <a:t>2025-04-28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3F134F-34B5-1296-7623-101F182A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A1C215-CB7E-7DE7-B293-F7EDCEEEB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A234-CA56-47FE-BC8C-8A81876AC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59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89AB9-144A-C8EF-E460-F40439D1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6BC0D-3803-6997-C028-AB9848DBD3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E4AC00-257C-0B3D-0A7D-EB1DF085C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779E7E-9C75-1EF7-87A0-39A39A36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E780DD-72A5-4740-B130-B9512FA69E78}" type="datetimeFigureOut">
              <a:rPr lang="ko-KR" altLang="en-US" smtClean="0"/>
              <a:t>2025-04-28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CAD9B9-8E75-5C37-BE40-54D9DAD05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6A8C6D-8576-C301-34FD-AAED305A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A234-CA56-47FE-BC8C-8A81876AC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08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72DE7-5375-1B11-E283-9A8214C3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03B5CB-5A56-BED2-5CF5-1F11A6390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BC72D9-45C6-BF43-35BA-811117AB3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FD7671-9093-A724-A379-2A0D957A2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CDA6B4-FB01-41C0-215E-40D94C42C2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FDEC27-3899-74E1-5B33-05ED5CA393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E780DD-72A5-4740-B130-B9512FA69E78}" type="datetimeFigureOut">
              <a:rPr lang="ko-KR" altLang="en-US" smtClean="0"/>
              <a:t>2025-04-28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A48DAF-7EF2-B35A-A8E8-476B40866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30F3A9-5B7B-7880-8E04-9E5A611D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A234-CA56-47FE-BC8C-8A81876AC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50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92562-D336-1DDA-C771-97AB5934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454B32-8913-8B8D-78A8-7E787C180F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E780DD-72A5-4740-B130-B9512FA69E78}" type="datetimeFigureOut">
              <a:rPr lang="ko-KR" altLang="en-US" smtClean="0"/>
              <a:t>2025-04-28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9DC359-0573-EAFD-7F86-70C02793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BB4E89-D72B-CCCB-6588-6B1F19A4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A234-CA56-47FE-BC8C-8A81876AC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419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5F43A6-908B-EB6F-14B9-FF8FB31EA1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E780DD-72A5-4740-B130-B9512FA69E78}" type="datetimeFigureOut">
              <a:rPr lang="ko-KR" altLang="en-US" smtClean="0"/>
              <a:t>2025-04-28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F5B794-67F9-9CF1-D34A-F64EAE8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E68AC1-AC25-337A-5EA9-FDCE5D4A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A234-CA56-47FE-BC8C-8A81876AC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339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241C6-62A6-B7C5-6A3C-07A15763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CD9012-BF52-5C72-08D2-2EF33E43E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8CC490-788C-EC5F-B356-49DE6468C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426E88-EFD4-6B2E-02E1-B015B89FFD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E780DD-72A5-4740-B130-B9512FA69E78}" type="datetimeFigureOut">
              <a:rPr lang="ko-KR" altLang="en-US" smtClean="0"/>
              <a:t>2025-04-28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CC09DC-9041-89AA-23FA-713956E4D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80166F-61E0-EB01-7597-1F9A7BAF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A234-CA56-47FE-BC8C-8A81876AC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20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532A8-EC78-A9AF-AC21-5BC2A333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B1A750-C334-F051-F10C-0751F2E638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F16102-45CA-7EA7-4612-E6AC59C6E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A11DB3-ABBC-5CB1-278E-230890048B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E780DD-72A5-4740-B130-B9512FA69E78}" type="datetimeFigureOut">
              <a:rPr lang="ko-KR" altLang="en-US" smtClean="0"/>
              <a:t>2025-04-28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28E3DE-3F47-B020-CDC2-8D0B7A42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F062BF-00FB-0335-95F3-8A1B83C4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A234-CA56-47FE-BC8C-8A81876AC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092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4686F7-47A2-ADA1-4EC6-3D3791A04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67966A-D0F8-83E8-98C4-67B9ABBA8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95E98-2048-C690-FEE9-BFA5F6594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FA234-CA56-47FE-BC8C-8A81876AC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376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92CA9CA-4BC1-4B32-23A7-B228CD368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7" y="1206141"/>
            <a:ext cx="11031489" cy="2591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F00E13-1B23-D1DB-1479-A61982562EB5}"/>
              </a:ext>
            </a:extLst>
          </p:cNvPr>
          <p:cNvSpPr txBox="1"/>
          <p:nvPr/>
        </p:nvSpPr>
        <p:spPr>
          <a:xfrm>
            <a:off x="4535156" y="4099774"/>
            <a:ext cx="3301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논문 리뷰 발표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9A0A8-A965-9822-75EE-ABFC320FBB75}"/>
              </a:ext>
            </a:extLst>
          </p:cNvPr>
          <p:cNvSpPr txBox="1"/>
          <p:nvPr/>
        </p:nvSpPr>
        <p:spPr>
          <a:xfrm>
            <a:off x="4535156" y="4831724"/>
            <a:ext cx="33019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박승우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18E435-4F9F-046D-BD6E-67DEB9833CF3}"/>
              </a:ext>
            </a:extLst>
          </p:cNvPr>
          <p:cNvSpPr txBox="1"/>
          <p:nvPr/>
        </p:nvSpPr>
        <p:spPr>
          <a:xfrm>
            <a:off x="4535156" y="5451804"/>
            <a:ext cx="3301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ICCV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19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</a:p>
        </p:txBody>
      </p:sp>
    </p:spTree>
    <p:extLst>
      <p:ext uri="{BB962C8B-B14F-4D97-AF65-F5344CB8AC3E}">
        <p14:creationId xmlns:p14="http://schemas.microsoft.com/office/powerpoint/2010/main" val="1949512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0414-18F9-6E27-068F-E04453E44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FFBEB8-26A0-ED66-F58D-C18354F15B5A}"/>
              </a:ext>
            </a:extLst>
          </p:cNvPr>
          <p:cNvCxnSpPr/>
          <p:nvPr/>
        </p:nvCxnSpPr>
        <p:spPr>
          <a:xfrm>
            <a:off x="0" y="875763"/>
            <a:ext cx="93758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58AA59-4846-3FF7-56F1-B99C271C682E}"/>
              </a:ext>
            </a:extLst>
          </p:cNvPr>
          <p:cNvSpPr txBox="1"/>
          <p:nvPr/>
        </p:nvSpPr>
        <p:spPr>
          <a:xfrm>
            <a:off x="115909" y="173865"/>
            <a:ext cx="9144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Method</a:t>
            </a:r>
            <a:endParaRPr lang="ko-KR" altLang="en-US" sz="2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FE895F-855A-586B-1AE3-55F2465DE3E2}"/>
              </a:ext>
            </a:extLst>
          </p:cNvPr>
          <p:cNvSpPr txBox="1"/>
          <p:nvPr/>
        </p:nvSpPr>
        <p:spPr>
          <a:xfrm>
            <a:off x="183769" y="1100608"/>
            <a:ext cx="75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Final Training Loss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ACFCCEB-ABD6-EBBF-DEAC-7AD6EECAA35B}"/>
              </a:ext>
            </a:extLst>
          </p:cNvPr>
          <p:cNvGrpSpPr/>
          <p:nvPr/>
        </p:nvGrpSpPr>
        <p:grpSpPr>
          <a:xfrm>
            <a:off x="737439" y="2289087"/>
            <a:ext cx="10717121" cy="2181529"/>
            <a:chOff x="737439" y="1833410"/>
            <a:chExt cx="10717121" cy="218152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0E0F27D-ABB0-4F68-4BFB-AF835B91C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439" y="1833410"/>
              <a:ext cx="10717121" cy="218152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0B1D24-D98D-ED45-4A83-52FFA063F777}"/>
                </a:ext>
              </a:extLst>
            </p:cNvPr>
            <p:cNvSpPr/>
            <p:nvPr/>
          </p:nvSpPr>
          <p:spPr>
            <a:xfrm>
              <a:off x="3916385" y="2427586"/>
              <a:ext cx="3983015" cy="480714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9B54E09-1BAD-BE93-7CEF-F668149D5233}"/>
                </a:ext>
              </a:extLst>
            </p:cNvPr>
            <p:cNvSpPr/>
            <p:nvPr/>
          </p:nvSpPr>
          <p:spPr>
            <a:xfrm>
              <a:off x="8678885" y="2443460"/>
              <a:ext cx="2775675" cy="480714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DD50107-6065-D261-F71E-7835AF0E84AC}"/>
                </a:ext>
              </a:extLst>
            </p:cNvPr>
            <p:cNvSpPr/>
            <p:nvPr/>
          </p:nvSpPr>
          <p:spPr>
            <a:xfrm>
              <a:off x="737439" y="2948286"/>
              <a:ext cx="2539161" cy="480714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5471088-7411-4550-A75F-E80054095697}"/>
                </a:ext>
              </a:extLst>
            </p:cNvPr>
            <p:cNvSpPr/>
            <p:nvPr/>
          </p:nvSpPr>
          <p:spPr>
            <a:xfrm>
              <a:off x="3810839" y="2948286"/>
              <a:ext cx="3351961" cy="480714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A01561-F01D-F75B-A221-22C1B9DAAEF0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5367292" y="4038985"/>
            <a:ext cx="0" cy="83745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A40DAB8-F956-0FC1-87B0-9DC0B3745A2C}"/>
              </a:ext>
            </a:extLst>
          </p:cNvPr>
          <p:cNvSpPr txBox="1"/>
          <p:nvPr/>
        </p:nvSpPr>
        <p:spPr>
          <a:xfrm>
            <a:off x="4359252" y="4876442"/>
            <a:ext cx="2016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Minimum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reprojection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loss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33FB211-C5B3-50AA-CE05-0FFC412A418D}"/>
              </a:ext>
            </a:extLst>
          </p:cNvPr>
          <p:cNvCxnSpPr>
            <a:cxnSpLocks/>
          </p:cNvCxnSpPr>
          <p:nvPr/>
        </p:nvCxnSpPr>
        <p:spPr>
          <a:xfrm flipV="1">
            <a:off x="6443976" y="4018303"/>
            <a:ext cx="0" cy="135058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C310A0B-261E-AC5A-5BAC-5CFB9234021B}"/>
              </a:ext>
            </a:extLst>
          </p:cNvPr>
          <p:cNvSpPr txBox="1"/>
          <p:nvPr/>
        </p:nvSpPr>
        <p:spPr>
          <a:xfrm>
            <a:off x="6925323" y="4975769"/>
            <a:ext cx="2016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Edge awareness smooth loss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4848DC-359E-DA89-6C83-A3B5FA97B3CF}"/>
              </a:ext>
            </a:extLst>
          </p:cNvPr>
          <p:cNvSpPr txBox="1"/>
          <p:nvPr/>
        </p:nvSpPr>
        <p:spPr>
          <a:xfrm>
            <a:off x="5435936" y="5379399"/>
            <a:ext cx="2016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Smoothness weight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B11A40D-1890-5B7D-2FEE-DE85D8030D48}"/>
              </a:ext>
            </a:extLst>
          </p:cNvPr>
          <p:cNvCxnSpPr>
            <a:cxnSpLocks/>
          </p:cNvCxnSpPr>
          <p:nvPr/>
        </p:nvCxnSpPr>
        <p:spPr>
          <a:xfrm flipV="1">
            <a:off x="5040335" y="4038985"/>
            <a:ext cx="0" cy="68563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9EE9AE7-B089-58A9-D473-D939920B81A8}"/>
              </a:ext>
            </a:extLst>
          </p:cNvPr>
          <p:cNvSpPr txBox="1"/>
          <p:nvPr/>
        </p:nvSpPr>
        <p:spPr>
          <a:xfrm>
            <a:off x="3259160" y="5122663"/>
            <a:ext cx="1235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Auto masking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10657C8-A4C3-B24B-8C6F-599D8013C731}"/>
              </a:ext>
            </a:extLst>
          </p:cNvPr>
          <p:cNvCxnSpPr>
            <a:cxnSpLocks/>
          </p:cNvCxnSpPr>
          <p:nvPr/>
        </p:nvCxnSpPr>
        <p:spPr>
          <a:xfrm>
            <a:off x="3876675" y="4721441"/>
            <a:ext cx="116683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A5248B1-F15A-1ACC-BDD0-68177B276A73}"/>
              </a:ext>
            </a:extLst>
          </p:cNvPr>
          <p:cNvCxnSpPr>
            <a:cxnSpLocks/>
          </p:cNvCxnSpPr>
          <p:nvPr/>
        </p:nvCxnSpPr>
        <p:spPr>
          <a:xfrm>
            <a:off x="3876675" y="4719060"/>
            <a:ext cx="0" cy="41967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B1AEE2E-202D-EF2C-93C9-CC5BB1AB823D}"/>
              </a:ext>
            </a:extLst>
          </p:cNvPr>
          <p:cNvCxnSpPr>
            <a:cxnSpLocks/>
          </p:cNvCxnSpPr>
          <p:nvPr/>
        </p:nvCxnSpPr>
        <p:spPr>
          <a:xfrm flipV="1">
            <a:off x="6767825" y="4018303"/>
            <a:ext cx="9815" cy="52829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5387B27-E683-E5C8-4705-AB7A41BDA4B1}"/>
              </a:ext>
            </a:extLst>
          </p:cNvPr>
          <p:cNvCxnSpPr>
            <a:cxnSpLocks/>
          </p:cNvCxnSpPr>
          <p:nvPr/>
        </p:nvCxnSpPr>
        <p:spPr>
          <a:xfrm>
            <a:off x="6768909" y="4540250"/>
            <a:ext cx="116683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D62D279-10CD-D4D2-BBAD-FF948527B130}"/>
              </a:ext>
            </a:extLst>
          </p:cNvPr>
          <p:cNvCxnSpPr>
            <a:cxnSpLocks/>
          </p:cNvCxnSpPr>
          <p:nvPr/>
        </p:nvCxnSpPr>
        <p:spPr>
          <a:xfrm>
            <a:off x="7933363" y="4537869"/>
            <a:ext cx="0" cy="41967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613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B6A57-F695-BA3D-2BBA-10E6FA0C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4DFFA5-DD97-918D-0140-0AD9F1EC4F51}"/>
              </a:ext>
            </a:extLst>
          </p:cNvPr>
          <p:cNvSpPr txBox="1"/>
          <p:nvPr/>
        </p:nvSpPr>
        <p:spPr>
          <a:xfrm>
            <a:off x="1523999" y="3190473"/>
            <a:ext cx="9144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86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7F6BFF-2FE4-FAA8-5250-3ED636CDFD6B}"/>
              </a:ext>
            </a:extLst>
          </p:cNvPr>
          <p:cNvCxnSpPr/>
          <p:nvPr/>
        </p:nvCxnSpPr>
        <p:spPr>
          <a:xfrm>
            <a:off x="0" y="875763"/>
            <a:ext cx="93758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EB750E-5F80-45CD-83A2-F34799C5DA42}"/>
              </a:ext>
            </a:extLst>
          </p:cNvPr>
          <p:cNvSpPr txBox="1"/>
          <p:nvPr/>
        </p:nvSpPr>
        <p:spPr>
          <a:xfrm>
            <a:off x="115909" y="173865"/>
            <a:ext cx="9144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Abstract</a:t>
            </a:r>
            <a:endParaRPr lang="ko-KR" altLang="en-US" sz="2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AE5B28-34F4-70EC-7F02-DF00ECCCD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9" y="999589"/>
            <a:ext cx="5703866" cy="575396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9764EBA-C53C-0CA3-4186-BACDF7A94D16}"/>
              </a:ext>
            </a:extLst>
          </p:cNvPr>
          <p:cNvSpPr/>
          <p:nvPr/>
        </p:nvSpPr>
        <p:spPr>
          <a:xfrm>
            <a:off x="457200" y="1136623"/>
            <a:ext cx="5343525" cy="27516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E86E19-9955-D171-3F3E-DA49F6F81A90}"/>
              </a:ext>
            </a:extLst>
          </p:cNvPr>
          <p:cNvSpPr/>
          <p:nvPr/>
        </p:nvSpPr>
        <p:spPr>
          <a:xfrm>
            <a:off x="200026" y="1451972"/>
            <a:ext cx="1390650" cy="27516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534C994-5647-10D4-3197-2CFE8902FA2D}"/>
              </a:ext>
            </a:extLst>
          </p:cNvPr>
          <p:cNvGrpSpPr/>
          <p:nvPr/>
        </p:nvGrpSpPr>
        <p:grpSpPr>
          <a:xfrm>
            <a:off x="5886450" y="1165565"/>
            <a:ext cx="4589441" cy="246221"/>
            <a:chOff x="5838825" y="1205751"/>
            <a:chExt cx="4589441" cy="246221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3B7919E-2DF0-02AC-09E9-BB8DE1BC8E6E}"/>
                </a:ext>
              </a:extLst>
            </p:cNvPr>
            <p:cNvCxnSpPr>
              <a:cxnSpLocks/>
            </p:cNvCxnSpPr>
            <p:nvPr/>
          </p:nvCxnSpPr>
          <p:spPr>
            <a:xfrm>
              <a:off x="5838825" y="1335586"/>
              <a:ext cx="333375" cy="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560D25-16A3-9748-C763-72CF41848694}"/>
                </a:ext>
              </a:extLst>
            </p:cNvPr>
            <p:cNvSpPr txBox="1"/>
            <p:nvPr/>
          </p:nvSpPr>
          <p:spPr>
            <a:xfrm>
              <a:off x="6161066" y="1205751"/>
              <a:ext cx="4267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픽셀 단위 </a:t>
              </a:r>
              <a:r>
                <a:rPr lang="en-US" altLang="ko-KR" sz="1000" dirty="0">
                  <a:solidFill>
                    <a:schemeClr val="bg1"/>
                  </a:solidFill>
                </a:rPr>
                <a:t>Depth</a:t>
              </a:r>
              <a:r>
                <a:rPr lang="ko-KR" altLang="en-US" sz="1000" dirty="0">
                  <a:solidFill>
                    <a:schemeClr val="bg1"/>
                  </a:solidFill>
                </a:rPr>
                <a:t>의 </a:t>
              </a:r>
              <a:r>
                <a:rPr lang="en-US" altLang="ko-KR" sz="1000" dirty="0">
                  <a:solidFill>
                    <a:schemeClr val="bg1"/>
                  </a:solidFill>
                </a:rPr>
                <a:t>GT </a:t>
              </a:r>
              <a:r>
                <a:rPr lang="ko-KR" altLang="en-US" sz="1000" dirty="0">
                  <a:solidFill>
                    <a:schemeClr val="bg1"/>
                  </a:solidFill>
                </a:rPr>
                <a:t>데이터를 대규모로 획득 하는 것은 매우 어렵다</a:t>
              </a:r>
              <a:r>
                <a:rPr lang="en-US" altLang="ko-KR" sz="1000" dirty="0">
                  <a:solidFill>
                    <a:schemeClr val="bg1"/>
                  </a:solidFill>
                </a:rPr>
                <a:t>.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D4C81F8-3345-D220-0C36-055B262B88FA}"/>
              </a:ext>
            </a:extLst>
          </p:cNvPr>
          <p:cNvCxnSpPr>
            <a:cxnSpLocks/>
          </p:cNvCxnSpPr>
          <p:nvPr/>
        </p:nvCxnSpPr>
        <p:spPr>
          <a:xfrm>
            <a:off x="5875316" y="1600200"/>
            <a:ext cx="333375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25A134-BACE-1CB4-E40D-FF92B48F5E16}"/>
              </a:ext>
            </a:extLst>
          </p:cNvPr>
          <p:cNvSpPr/>
          <p:nvPr/>
        </p:nvSpPr>
        <p:spPr>
          <a:xfrm>
            <a:off x="4257676" y="1451971"/>
            <a:ext cx="1543050" cy="27516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F1D750-B2F4-05DF-98A8-5EE1A675933C}"/>
              </a:ext>
            </a:extLst>
          </p:cNvPr>
          <p:cNvSpPr/>
          <p:nvPr/>
        </p:nvSpPr>
        <p:spPr>
          <a:xfrm>
            <a:off x="200026" y="1748271"/>
            <a:ext cx="838199" cy="27516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F59388-3BC5-15E3-5A17-88CFECF9C3EA}"/>
              </a:ext>
            </a:extLst>
          </p:cNvPr>
          <p:cNvSpPr/>
          <p:nvPr/>
        </p:nvSpPr>
        <p:spPr>
          <a:xfrm>
            <a:off x="1038225" y="4809101"/>
            <a:ext cx="3105150" cy="27516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8E6803-0076-409A-82FD-ED6552EC9172}"/>
              </a:ext>
            </a:extLst>
          </p:cNvPr>
          <p:cNvSpPr/>
          <p:nvPr/>
        </p:nvSpPr>
        <p:spPr>
          <a:xfrm>
            <a:off x="2990850" y="5090681"/>
            <a:ext cx="2743200" cy="27516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4DD6E5-7517-CF17-B12D-4B105A0C9400}"/>
              </a:ext>
            </a:extLst>
          </p:cNvPr>
          <p:cNvSpPr/>
          <p:nvPr/>
        </p:nvSpPr>
        <p:spPr>
          <a:xfrm>
            <a:off x="200026" y="5373282"/>
            <a:ext cx="923924" cy="27516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4F71AF-04D0-45D9-71EF-60EEEE9CE3C6}"/>
              </a:ext>
            </a:extLst>
          </p:cNvPr>
          <p:cNvSpPr/>
          <p:nvPr/>
        </p:nvSpPr>
        <p:spPr>
          <a:xfrm>
            <a:off x="200026" y="5648445"/>
            <a:ext cx="1710054" cy="27516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169A00-A823-CEA3-50AA-856E728A4CB7}"/>
              </a:ext>
            </a:extLst>
          </p:cNvPr>
          <p:cNvSpPr txBox="1"/>
          <p:nvPr/>
        </p:nvSpPr>
        <p:spPr>
          <a:xfrm>
            <a:off x="6219825" y="1502050"/>
            <a:ext cx="426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Self – Supervised learning</a:t>
            </a:r>
            <a:r>
              <a:rPr lang="ko-KR" altLang="en-US" sz="1000" dirty="0">
                <a:solidFill>
                  <a:schemeClr val="bg1"/>
                </a:solidFill>
              </a:rPr>
              <a:t>이 주목 받고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4653A7-4C76-6BD9-5454-86DB8ED6C2DF}"/>
              </a:ext>
            </a:extLst>
          </p:cNvPr>
          <p:cNvSpPr txBox="1"/>
          <p:nvPr/>
        </p:nvSpPr>
        <p:spPr>
          <a:xfrm>
            <a:off x="6219825" y="4786671"/>
            <a:ext cx="4267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</a:rPr>
              <a:t>i</a:t>
            </a:r>
            <a:r>
              <a:rPr lang="en-US" altLang="ko-KR" sz="1000" dirty="0">
                <a:solidFill>
                  <a:schemeClr val="bg1"/>
                </a:solidFill>
              </a:rPr>
              <a:t>) Minimum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reprojection loss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(ii) full–resolution multi-scale sampling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(iii) auto–masking loss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67DB3CB-2A03-C9E5-016F-292CA9D8516A}"/>
              </a:ext>
            </a:extLst>
          </p:cNvPr>
          <p:cNvCxnSpPr>
            <a:cxnSpLocks/>
          </p:cNvCxnSpPr>
          <p:nvPr/>
        </p:nvCxnSpPr>
        <p:spPr>
          <a:xfrm>
            <a:off x="5857875" y="5228262"/>
            <a:ext cx="333375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ABD5778-1D2A-A064-FEE4-D4281857177C}"/>
              </a:ext>
            </a:extLst>
          </p:cNvPr>
          <p:cNvSpPr/>
          <p:nvPr/>
        </p:nvSpPr>
        <p:spPr>
          <a:xfrm>
            <a:off x="200025" y="6452487"/>
            <a:ext cx="4519119" cy="27516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8BE0893-F88E-1BAD-1791-B2B9788DE972}"/>
              </a:ext>
            </a:extLst>
          </p:cNvPr>
          <p:cNvCxnSpPr>
            <a:cxnSpLocks/>
          </p:cNvCxnSpPr>
          <p:nvPr/>
        </p:nvCxnSpPr>
        <p:spPr>
          <a:xfrm>
            <a:off x="5846741" y="6550637"/>
            <a:ext cx="333375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9F7392A-09F0-3D0C-3E29-F1CFF29A70A1}"/>
              </a:ext>
            </a:extLst>
          </p:cNvPr>
          <p:cNvSpPr txBox="1"/>
          <p:nvPr/>
        </p:nvSpPr>
        <p:spPr>
          <a:xfrm>
            <a:off x="6191250" y="6427526"/>
            <a:ext cx="21050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KITTI </a:t>
            </a:r>
            <a:r>
              <a:rPr lang="ko-KR" altLang="en-US" sz="1000" dirty="0">
                <a:solidFill>
                  <a:schemeClr val="bg1"/>
                </a:solidFill>
              </a:rPr>
              <a:t>벤치마크에서 </a:t>
            </a:r>
            <a:r>
              <a:rPr lang="en-US" altLang="ko-KR" sz="1000" dirty="0">
                <a:solidFill>
                  <a:schemeClr val="bg1"/>
                </a:solidFill>
              </a:rPr>
              <a:t>SOTA </a:t>
            </a:r>
            <a:r>
              <a:rPr lang="ko-KR" altLang="en-US" sz="1000" dirty="0">
                <a:solidFill>
                  <a:schemeClr val="bg1"/>
                </a:solidFill>
              </a:rPr>
              <a:t>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D24550-7630-14E4-AAFB-43A28DFFCC1A}"/>
              </a:ext>
            </a:extLst>
          </p:cNvPr>
          <p:cNvSpPr/>
          <p:nvPr/>
        </p:nvSpPr>
        <p:spPr>
          <a:xfrm>
            <a:off x="5066453" y="5362314"/>
            <a:ext cx="710460" cy="27516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6CC34C3-CDB1-72C6-9E56-F75A3671B0A1}"/>
              </a:ext>
            </a:extLst>
          </p:cNvPr>
          <p:cNvGrpSpPr/>
          <p:nvPr/>
        </p:nvGrpSpPr>
        <p:grpSpPr>
          <a:xfrm>
            <a:off x="9153525" y="5083277"/>
            <a:ext cx="2756585" cy="1590470"/>
            <a:chOff x="9137307" y="4868869"/>
            <a:chExt cx="2756585" cy="1590470"/>
          </a:xfrm>
        </p:grpSpPr>
        <p:pic>
          <p:nvPicPr>
            <p:cNvPr id="1026" name="Picture 2" descr="KITTI 데이터셋 - gaussian37">
              <a:extLst>
                <a:ext uri="{FF2B5EF4-FFF2-40B4-BE49-F238E27FC236}">
                  <a16:creationId xmlns:a16="http://schemas.microsoft.com/office/drawing/2014/main" id="{8CE98740-4FC7-9103-1E6D-77152AEE1F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7307" y="4868869"/>
              <a:ext cx="2756585" cy="126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FA66A4-A1DD-243F-7596-2E8971E1C8F8}"/>
                </a:ext>
              </a:extLst>
            </p:cNvPr>
            <p:cNvSpPr txBox="1"/>
            <p:nvPr/>
          </p:nvSpPr>
          <p:spPr>
            <a:xfrm>
              <a:off x="9463086" y="6213118"/>
              <a:ext cx="21050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KITTI Data Set Ex)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262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D0DAF-9CB3-D1D4-72FF-71526262A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D896FDA-D2C7-5562-BAD2-0AE443DA4074}"/>
              </a:ext>
            </a:extLst>
          </p:cNvPr>
          <p:cNvCxnSpPr/>
          <p:nvPr/>
        </p:nvCxnSpPr>
        <p:spPr>
          <a:xfrm>
            <a:off x="0" y="875763"/>
            <a:ext cx="93758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4CCB15-0A7F-5C19-B0F7-02F340E75726}"/>
              </a:ext>
            </a:extLst>
          </p:cNvPr>
          <p:cNvSpPr txBox="1"/>
          <p:nvPr/>
        </p:nvSpPr>
        <p:spPr>
          <a:xfrm>
            <a:off x="115909" y="173865"/>
            <a:ext cx="9144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Conclusion</a:t>
            </a:r>
            <a:endParaRPr lang="ko-KR" altLang="en-US" sz="2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332349-6AA4-C2B9-0C71-18E727D25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8" y="1177610"/>
            <a:ext cx="5395848" cy="53868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F8A024-6DF9-8F8D-977F-8479B63EA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625" y="1177611"/>
            <a:ext cx="6224189" cy="53868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53F0CC0-1423-0C7A-9811-9FE4663471A9}"/>
              </a:ext>
            </a:extLst>
          </p:cNvPr>
          <p:cNvSpPr/>
          <p:nvPr/>
        </p:nvSpPr>
        <p:spPr>
          <a:xfrm>
            <a:off x="5816333" y="2603864"/>
            <a:ext cx="6224189" cy="1828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8AE896-83EE-7896-FC67-200CD2254938}"/>
              </a:ext>
            </a:extLst>
          </p:cNvPr>
          <p:cNvSpPr/>
          <p:nvPr/>
        </p:nvSpPr>
        <p:spPr>
          <a:xfrm>
            <a:off x="5807625" y="3994123"/>
            <a:ext cx="6232897" cy="43854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3CA676-B678-5B72-D9AC-1E6276C57EA6}"/>
              </a:ext>
            </a:extLst>
          </p:cNvPr>
          <p:cNvSpPr/>
          <p:nvPr/>
        </p:nvSpPr>
        <p:spPr>
          <a:xfrm>
            <a:off x="247209" y="4925465"/>
            <a:ext cx="5395848" cy="16199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80C282-41F3-F8A0-3AC4-07E0B32AC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148" y="305550"/>
            <a:ext cx="2177937" cy="69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31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D30EE-1CDA-E190-29AA-D8142DC50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0371784-6951-88A1-23B9-F7C431273B69}"/>
              </a:ext>
            </a:extLst>
          </p:cNvPr>
          <p:cNvCxnSpPr/>
          <p:nvPr/>
        </p:nvCxnSpPr>
        <p:spPr>
          <a:xfrm>
            <a:off x="0" y="875763"/>
            <a:ext cx="93758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802662-8616-4403-1F03-32B4570235A6}"/>
              </a:ext>
            </a:extLst>
          </p:cNvPr>
          <p:cNvSpPr txBox="1"/>
          <p:nvPr/>
        </p:nvSpPr>
        <p:spPr>
          <a:xfrm>
            <a:off x="115909" y="173865"/>
            <a:ext cx="9144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Additional Considerations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5F4C9E-D693-B200-AA8A-5C4A30D7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94" y="1174474"/>
            <a:ext cx="3526682" cy="27371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E31092-7F62-9E9C-B099-AACF0D790070}"/>
              </a:ext>
            </a:extLst>
          </p:cNvPr>
          <p:cNvSpPr txBox="1"/>
          <p:nvPr/>
        </p:nvSpPr>
        <p:spPr>
          <a:xfrm>
            <a:off x="590194" y="4147787"/>
            <a:ext cx="1101118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Depth network 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U-Net</a:t>
            </a:r>
            <a:r>
              <a:rPr lang="ko-KR" altLang="en-US" sz="1000" dirty="0">
                <a:solidFill>
                  <a:schemeClr val="bg1"/>
                </a:solidFill>
              </a:rPr>
              <a:t> 아키텍처를 기반으로 </a:t>
            </a:r>
            <a:r>
              <a:rPr lang="en-US" altLang="ko-KR" sz="1000" dirty="0">
                <a:solidFill>
                  <a:schemeClr val="bg1"/>
                </a:solidFill>
              </a:rPr>
              <a:t>encoder – decoder </a:t>
            </a:r>
            <a:r>
              <a:rPr lang="ko-KR" altLang="en-US" sz="1000" dirty="0">
                <a:solidFill>
                  <a:schemeClr val="bg1"/>
                </a:solidFill>
              </a:rPr>
              <a:t>구조의 </a:t>
            </a:r>
            <a:r>
              <a:rPr lang="en-US" altLang="ko-KR" sz="1000" dirty="0">
                <a:solidFill>
                  <a:schemeClr val="bg1"/>
                </a:solidFill>
              </a:rPr>
              <a:t>skip connections </a:t>
            </a:r>
            <a:r>
              <a:rPr lang="ko-KR" altLang="en-US" sz="1000" dirty="0">
                <a:solidFill>
                  <a:schemeClr val="bg1"/>
                </a:solidFill>
              </a:rPr>
              <a:t>추가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Encoder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- </a:t>
            </a:r>
            <a:r>
              <a:rPr lang="ko-KR" altLang="en-US" sz="1000" dirty="0">
                <a:solidFill>
                  <a:schemeClr val="bg1"/>
                </a:solidFill>
              </a:rPr>
              <a:t>인코더로는 </a:t>
            </a:r>
            <a:r>
              <a:rPr lang="en-US" altLang="ko-KR" sz="1000" dirty="0">
                <a:solidFill>
                  <a:schemeClr val="bg1"/>
                </a:solidFill>
              </a:rPr>
              <a:t>ResNet18</a:t>
            </a:r>
            <a:r>
              <a:rPr lang="ko-KR" altLang="en-US" sz="1000" dirty="0">
                <a:solidFill>
                  <a:schemeClr val="bg1"/>
                </a:solidFill>
              </a:rPr>
              <a:t>을 사용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- ImageNet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dirty="0">
                <a:solidFill>
                  <a:schemeClr val="bg1"/>
                </a:solidFill>
              </a:rPr>
              <a:t>pretrained</a:t>
            </a:r>
            <a:r>
              <a:rPr lang="ko-KR" altLang="en-US" sz="1000" dirty="0">
                <a:solidFill>
                  <a:schemeClr val="bg1"/>
                </a:solidFill>
              </a:rPr>
              <a:t> 가중치를 사용하여 모델을 처음부터 학습하는 것 보다 정확도를 향상 시킴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Decoder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- </a:t>
            </a:r>
            <a:r>
              <a:rPr lang="ko-KR" altLang="en-US" sz="1000" dirty="0">
                <a:solidFill>
                  <a:schemeClr val="bg1"/>
                </a:solidFill>
              </a:rPr>
              <a:t>출력으로 </a:t>
            </a:r>
            <a:r>
              <a:rPr lang="en-US" altLang="ko-KR" sz="1000" dirty="0">
                <a:solidFill>
                  <a:schemeClr val="bg1"/>
                </a:solidFill>
              </a:rPr>
              <a:t>Sigmoid </a:t>
            </a:r>
            <a:r>
              <a:rPr lang="ko-KR" altLang="en-US" sz="1000" dirty="0">
                <a:solidFill>
                  <a:schemeClr val="bg1"/>
                </a:solidFill>
              </a:rPr>
              <a:t>함수를 사용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활성화 함수로는 </a:t>
            </a:r>
            <a:r>
              <a:rPr lang="en-US" altLang="ko-KR" sz="1000" dirty="0">
                <a:solidFill>
                  <a:schemeClr val="bg1"/>
                </a:solidFill>
              </a:rPr>
              <a:t>ELU</a:t>
            </a:r>
            <a:r>
              <a:rPr lang="ko-KR" altLang="en-US" sz="1000" dirty="0">
                <a:solidFill>
                  <a:schemeClr val="bg1"/>
                </a:solidFill>
              </a:rPr>
              <a:t>를 사용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- Sigmoid </a:t>
            </a:r>
            <a:r>
              <a:rPr lang="ko-KR" altLang="en-US" sz="1000" dirty="0">
                <a:solidFill>
                  <a:schemeClr val="bg1"/>
                </a:solidFill>
              </a:rPr>
              <a:t>출력을 사용하여 </a:t>
            </a:r>
            <a:r>
              <a:rPr lang="en-US" altLang="ko-KR" sz="1000" dirty="0">
                <a:solidFill>
                  <a:schemeClr val="bg1"/>
                </a:solidFill>
              </a:rPr>
              <a:t>D = 1/(a</a:t>
            </a:r>
            <a:r>
              <a:rPr lang="el-GR" altLang="ko-KR" sz="1000" dirty="0">
                <a:solidFill>
                  <a:schemeClr val="bg1"/>
                </a:solidFill>
              </a:rPr>
              <a:t>σ + </a:t>
            </a:r>
            <a:r>
              <a:rPr lang="en-US" altLang="ko-KR" sz="1000" dirty="0">
                <a:solidFill>
                  <a:schemeClr val="bg1"/>
                </a:solidFill>
              </a:rPr>
              <a:t>b) </a:t>
            </a:r>
            <a:r>
              <a:rPr lang="ko-KR" altLang="en-US" sz="1000" dirty="0">
                <a:solidFill>
                  <a:schemeClr val="bg1"/>
                </a:solidFill>
              </a:rPr>
              <a:t>을 통해 </a:t>
            </a:r>
            <a:r>
              <a:rPr lang="en-US" altLang="ko-KR" sz="1000" dirty="0">
                <a:solidFill>
                  <a:schemeClr val="bg1"/>
                </a:solidFill>
              </a:rPr>
              <a:t>depth data 0.1 ~ 100 </a:t>
            </a:r>
            <a:r>
              <a:rPr lang="ko-KR" altLang="en-US" sz="1000" dirty="0">
                <a:solidFill>
                  <a:schemeClr val="bg1"/>
                </a:solidFill>
              </a:rPr>
              <a:t>사이로 출력</a:t>
            </a:r>
            <a:r>
              <a:rPr lang="en-US" altLang="ko-KR" sz="1000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- reflection padding</a:t>
            </a:r>
            <a:r>
              <a:rPr lang="ko-KR" altLang="en-US" sz="1000" dirty="0">
                <a:solidFill>
                  <a:schemeClr val="bg1"/>
                </a:solidFill>
              </a:rPr>
              <a:t>을 사용하여 이미지 경계의 픽셀은 가까운 경계 픽셀 값을 복제하여 사용</a:t>
            </a:r>
            <a:r>
              <a:rPr lang="en-US" altLang="ko-KR" sz="1000" dirty="0">
                <a:solidFill>
                  <a:schemeClr val="bg1"/>
                </a:solidFill>
              </a:rPr>
              <a:t>. -&gt; border artifact </a:t>
            </a:r>
            <a:r>
              <a:rPr lang="ko-KR" altLang="en-US" sz="1000" dirty="0" err="1">
                <a:solidFill>
                  <a:schemeClr val="bg1"/>
                </a:solidFill>
              </a:rPr>
              <a:t>줄일수</a:t>
            </a:r>
            <a:r>
              <a:rPr lang="ko-KR" altLang="en-US" sz="1000" dirty="0">
                <a:solidFill>
                  <a:schemeClr val="bg1"/>
                </a:solidFill>
              </a:rPr>
              <a:t> 있음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Pose Estimation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- Pose </a:t>
            </a:r>
            <a:r>
              <a:rPr lang="ko-KR" altLang="en-US" sz="1000" dirty="0">
                <a:solidFill>
                  <a:schemeClr val="bg1"/>
                </a:solidFill>
              </a:rPr>
              <a:t>예측은 </a:t>
            </a:r>
            <a:r>
              <a:rPr lang="en-US" altLang="ko-KR" sz="1000" dirty="0">
                <a:solidFill>
                  <a:schemeClr val="bg1"/>
                </a:solidFill>
              </a:rPr>
              <a:t>axis-angle </a:t>
            </a:r>
            <a:r>
              <a:rPr lang="ko-KR" altLang="en-US" sz="1000" dirty="0">
                <a:solidFill>
                  <a:schemeClr val="bg1"/>
                </a:solidFill>
              </a:rPr>
              <a:t>표현으로 회전을 예측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- Pose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network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Resnet 18 </a:t>
            </a:r>
            <a:r>
              <a:rPr lang="ko-KR" altLang="en-US" sz="1000" dirty="0">
                <a:solidFill>
                  <a:schemeClr val="bg1"/>
                </a:solidFill>
              </a:rPr>
              <a:t>기반으로 </a:t>
            </a:r>
            <a:r>
              <a:rPr lang="en-US" altLang="ko-KR" sz="1000" dirty="0">
                <a:solidFill>
                  <a:schemeClr val="bg1"/>
                </a:solidFill>
              </a:rPr>
              <a:t>2</a:t>
            </a:r>
            <a:r>
              <a:rPr lang="ko-KR" altLang="en-US" sz="1000" dirty="0">
                <a:solidFill>
                  <a:schemeClr val="bg1"/>
                </a:solidFill>
              </a:rPr>
              <a:t>개의 컬러 이미지를 입력으로 받고 </a:t>
            </a:r>
            <a:r>
              <a:rPr lang="en-US" altLang="ko-KR" sz="1000" dirty="0">
                <a:solidFill>
                  <a:schemeClr val="bg1"/>
                </a:solidFill>
              </a:rPr>
              <a:t>6-DoF (</a:t>
            </a:r>
            <a:r>
              <a:rPr lang="ko-KR" altLang="en-US" sz="1000" dirty="0">
                <a:solidFill>
                  <a:schemeClr val="bg1"/>
                </a:solidFill>
              </a:rPr>
              <a:t>카메라 변환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ko-KR" altLang="en-US" sz="1000" dirty="0">
                <a:solidFill>
                  <a:schemeClr val="bg1"/>
                </a:solidFill>
              </a:rPr>
              <a:t>추정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400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49E81-0645-41C2-99CB-E70D41A4D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B62DAB2-767F-02F5-1983-197D3DDADA2D}"/>
              </a:ext>
            </a:extLst>
          </p:cNvPr>
          <p:cNvCxnSpPr/>
          <p:nvPr/>
        </p:nvCxnSpPr>
        <p:spPr>
          <a:xfrm>
            <a:off x="0" y="875763"/>
            <a:ext cx="93758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A73438-61DE-0EE2-8B2F-B914AC6F6917}"/>
              </a:ext>
            </a:extLst>
          </p:cNvPr>
          <p:cNvSpPr txBox="1"/>
          <p:nvPr/>
        </p:nvSpPr>
        <p:spPr>
          <a:xfrm>
            <a:off x="115909" y="173865"/>
            <a:ext cx="9144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Method</a:t>
            </a:r>
            <a:endParaRPr lang="ko-KR" altLang="en-US" sz="2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5CCC85-687C-E216-A244-DAB38AACAC54}"/>
                  </a:ext>
                </a:extLst>
              </p:cNvPr>
              <p:cNvSpPr txBox="1"/>
              <p:nvPr/>
            </p:nvSpPr>
            <p:spPr>
              <a:xfrm>
                <a:off x="350504" y="4650161"/>
                <a:ext cx="274194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000" dirty="0">
                    <a:solidFill>
                      <a:schemeClr val="bg1"/>
                    </a:solidFill>
                  </a:rPr>
                  <a:t> 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: Input Color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: produces a depth map</a:t>
                </a:r>
              </a:p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Pe : Photometric reprojection error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5CCC85-687C-E216-A244-DAB38AACA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04" y="4650161"/>
                <a:ext cx="2741946" cy="553998"/>
              </a:xfrm>
              <a:prstGeom prst="rect">
                <a:avLst/>
              </a:prstGeom>
              <a:blipFill>
                <a:blip r:embed="rId2"/>
                <a:stretch>
                  <a:fillRect b="-32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EAC7F90B-88A2-7EA1-C307-972F12D78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04" y="2525662"/>
            <a:ext cx="4989096" cy="13377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8084426-B18F-A818-D4CE-3E1DC013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04" y="3971516"/>
            <a:ext cx="4989096" cy="570561"/>
          </a:xfrm>
          <a:prstGeom prst="rect">
            <a:avLst/>
          </a:prstGeom>
        </p:spPr>
      </p:pic>
      <p:pic>
        <p:nvPicPr>
          <p:cNvPr id="3074" name="Picture 2" descr="Drawing">
            <a:extLst>
              <a:ext uri="{FF2B5EF4-FFF2-40B4-BE49-F238E27FC236}">
                <a16:creationId xmlns:a16="http://schemas.microsoft.com/office/drawing/2014/main" id="{5610C1B0-6106-1B3D-5D65-9D0125856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216503"/>
            <a:ext cx="5903667" cy="532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49B8A59-A989-CCE0-46DD-2A9D91C2D8E9}"/>
              </a:ext>
            </a:extLst>
          </p:cNvPr>
          <p:cNvCxnSpPr>
            <a:cxnSpLocks/>
          </p:cNvCxnSpPr>
          <p:nvPr/>
        </p:nvCxnSpPr>
        <p:spPr>
          <a:xfrm>
            <a:off x="5462588" y="3543300"/>
            <a:ext cx="547687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C4033DF-B95A-EA37-4AB3-6137AC7EF3E8}"/>
              </a:ext>
            </a:extLst>
          </p:cNvPr>
          <p:cNvSpPr txBox="1"/>
          <p:nvPr/>
        </p:nvSpPr>
        <p:spPr>
          <a:xfrm>
            <a:off x="183769" y="1100608"/>
            <a:ext cx="75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Self-Supervised Training</a:t>
            </a:r>
          </a:p>
        </p:txBody>
      </p:sp>
    </p:spTree>
    <p:extLst>
      <p:ext uri="{BB962C8B-B14F-4D97-AF65-F5344CB8AC3E}">
        <p14:creationId xmlns:p14="http://schemas.microsoft.com/office/powerpoint/2010/main" val="3171431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3495F-795C-5E2D-E454-E689A3C22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C690FFB-0A26-C8FB-D332-B2560D6AC1A5}"/>
              </a:ext>
            </a:extLst>
          </p:cNvPr>
          <p:cNvCxnSpPr/>
          <p:nvPr/>
        </p:nvCxnSpPr>
        <p:spPr>
          <a:xfrm>
            <a:off x="0" y="875763"/>
            <a:ext cx="93758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6CFA44-B8A8-FF2F-8AF9-103865082AD5}"/>
              </a:ext>
            </a:extLst>
          </p:cNvPr>
          <p:cNvSpPr txBox="1"/>
          <p:nvPr/>
        </p:nvSpPr>
        <p:spPr>
          <a:xfrm>
            <a:off x="115909" y="173865"/>
            <a:ext cx="9144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Method</a:t>
            </a:r>
            <a:endParaRPr lang="ko-KR" altLang="en-US" sz="2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CCEF747-C407-7920-2658-9937CF27A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629" y="1895464"/>
            <a:ext cx="4989096" cy="5326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3D44E8D-ABBF-430F-8933-40CE544B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891" y="4227878"/>
            <a:ext cx="1983121" cy="530964"/>
          </a:xfrm>
          <a:prstGeom prst="rect">
            <a:avLst/>
          </a:prstGeom>
        </p:spPr>
      </p:pic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2CC32B4B-9BC0-59B2-699B-3DCFE621089E}"/>
              </a:ext>
            </a:extLst>
          </p:cNvPr>
          <p:cNvSpPr/>
          <p:nvPr/>
        </p:nvSpPr>
        <p:spPr>
          <a:xfrm rot="16200000">
            <a:off x="6646988" y="738593"/>
            <a:ext cx="295275" cy="2088898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A16BF3-D7A2-546F-F5E1-728EFD7F060F}"/>
              </a:ext>
            </a:extLst>
          </p:cNvPr>
          <p:cNvSpPr txBox="1"/>
          <p:nvPr/>
        </p:nvSpPr>
        <p:spPr>
          <a:xfrm>
            <a:off x="6105525" y="1389183"/>
            <a:ext cx="1533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Image RGB</a:t>
            </a:r>
            <a:r>
              <a:rPr lang="ko-KR" altLang="en-US" sz="1000" dirty="0">
                <a:solidFill>
                  <a:schemeClr val="bg1"/>
                </a:solidFill>
              </a:rPr>
              <a:t> 변화량</a:t>
            </a: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DD3640A-52AB-5FD6-83F7-8D008D7EB574}"/>
              </a:ext>
            </a:extLst>
          </p:cNvPr>
          <p:cNvSpPr/>
          <p:nvPr/>
        </p:nvSpPr>
        <p:spPr>
          <a:xfrm rot="5400000" flipV="1">
            <a:off x="5772925" y="1608503"/>
            <a:ext cx="295275" cy="2088898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14D063-9355-861D-299D-6F756CCB3ED4}"/>
              </a:ext>
            </a:extLst>
          </p:cNvPr>
          <p:cNvSpPr txBox="1"/>
          <p:nvPr/>
        </p:nvSpPr>
        <p:spPr>
          <a:xfrm>
            <a:off x="5153799" y="2893410"/>
            <a:ext cx="1533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Depth Map </a:t>
            </a:r>
            <a:r>
              <a:rPr lang="ko-KR" altLang="en-US" sz="1000" dirty="0">
                <a:solidFill>
                  <a:schemeClr val="bg1"/>
                </a:solidFill>
              </a:rPr>
              <a:t>변화량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BBB81D-54AC-3108-C486-B9CA72053F07}"/>
              </a:ext>
            </a:extLst>
          </p:cNvPr>
          <p:cNvSpPr txBox="1"/>
          <p:nvPr/>
        </p:nvSpPr>
        <p:spPr>
          <a:xfrm>
            <a:off x="5206688" y="4796591"/>
            <a:ext cx="1533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Depth Normalization 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A713D-2BA6-487D-1F82-8B24F53D0C3E}"/>
              </a:ext>
            </a:extLst>
          </p:cNvPr>
          <p:cNvSpPr txBox="1"/>
          <p:nvPr/>
        </p:nvSpPr>
        <p:spPr>
          <a:xfrm>
            <a:off x="3086433" y="3154795"/>
            <a:ext cx="5610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Edge-aware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smoothness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loss</a:t>
            </a:r>
            <a:r>
              <a:rPr lang="ko-KR" altLang="en-US" sz="1000" dirty="0">
                <a:solidFill>
                  <a:schemeClr val="bg1"/>
                </a:solidFill>
              </a:rPr>
              <a:t> 는 이미지의 경계를 살리면서 </a:t>
            </a:r>
            <a:r>
              <a:rPr lang="en-US" altLang="ko-KR" sz="1000" dirty="0">
                <a:solidFill>
                  <a:schemeClr val="bg1"/>
                </a:solidFill>
              </a:rPr>
              <a:t>depth</a:t>
            </a:r>
            <a:r>
              <a:rPr lang="ko-KR" altLang="en-US" sz="1000" dirty="0">
                <a:solidFill>
                  <a:schemeClr val="bg1"/>
                </a:solidFill>
              </a:rPr>
              <a:t>를 부드럽게 만드는 기법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867FE-3125-05E6-E482-F13C477755A0}"/>
              </a:ext>
            </a:extLst>
          </p:cNvPr>
          <p:cNvSpPr txBox="1"/>
          <p:nvPr/>
        </p:nvSpPr>
        <p:spPr>
          <a:xfrm>
            <a:off x="3320702" y="5132153"/>
            <a:ext cx="5199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Depth</a:t>
            </a:r>
            <a:r>
              <a:rPr lang="ko-KR" altLang="en-US" sz="1000" dirty="0">
                <a:solidFill>
                  <a:schemeClr val="bg1"/>
                </a:solidFill>
              </a:rPr>
              <a:t>가 너무 커지는 것 즉 카메라에서 대상체가 계속 멀어지게 하는 것을 방지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357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6E9AF-1BB6-BA66-9B43-8E2178F6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893C339-E617-34D1-ECD7-CCD028FF1E4F}"/>
              </a:ext>
            </a:extLst>
          </p:cNvPr>
          <p:cNvCxnSpPr/>
          <p:nvPr/>
        </p:nvCxnSpPr>
        <p:spPr>
          <a:xfrm>
            <a:off x="0" y="875763"/>
            <a:ext cx="93758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293D6D-BADF-F07B-F432-3746A155FC89}"/>
              </a:ext>
            </a:extLst>
          </p:cNvPr>
          <p:cNvSpPr txBox="1"/>
          <p:nvPr/>
        </p:nvSpPr>
        <p:spPr>
          <a:xfrm>
            <a:off x="115909" y="173865"/>
            <a:ext cx="9144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Method</a:t>
            </a:r>
            <a:endParaRPr lang="ko-KR" altLang="en-US" sz="2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EFC6DA-7E8A-B631-6F46-1E474B493AC9}"/>
              </a:ext>
            </a:extLst>
          </p:cNvPr>
          <p:cNvSpPr txBox="1"/>
          <p:nvPr/>
        </p:nvSpPr>
        <p:spPr>
          <a:xfrm>
            <a:off x="183768" y="1100608"/>
            <a:ext cx="1063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Improved Self-Supervised Depth Estimation – Per-pixel Minimum Reprojection Loss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9A5180-0AA4-C898-C1E6-453B934ED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258" y="1694784"/>
            <a:ext cx="3946797" cy="24101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2D5314-66C0-3C88-DCFC-9C083FAE9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258" y="4176701"/>
            <a:ext cx="3935901" cy="8720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485F2D-EF7A-44C0-61DE-2253B9969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247" y="2126190"/>
            <a:ext cx="4448796" cy="2410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678254-18BC-8A48-1FF5-0FD407EE279E}"/>
                  </a:ext>
                </a:extLst>
              </p:cNvPr>
              <p:cNvSpPr txBox="1"/>
              <p:nvPr/>
            </p:nvSpPr>
            <p:spPr>
              <a:xfrm>
                <a:off x="1291951" y="5242981"/>
                <a:ext cx="952844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시점을 기준으로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chemeClr val="bg1"/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1000" dirty="0">
                    <a:solidFill>
                      <a:schemeClr val="bg1"/>
                    </a:solidFill>
                  </a:rPr>
                  <a:t> 시점에서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Occluded Pixel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때문에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network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에서 올바르게 예측하여도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Occluded Pixel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에서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pe error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를 유발하게 된다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altLang="ko-KR" sz="1000" dirty="0">
                  <a:solidFill>
                    <a:schemeClr val="bg1"/>
                  </a:solidFill>
                </a:endParaRPr>
              </a:p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-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카메라의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ego – motion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으로 인한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out of view</a:t>
                </a:r>
              </a:p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- Occluded Pixel </a:t>
                </a:r>
              </a:p>
              <a:p>
                <a:endParaRPr lang="en-US" altLang="ko-KR" sz="1000" dirty="0">
                  <a:solidFill>
                    <a:schemeClr val="bg1"/>
                  </a:solidFill>
                </a:endParaRPr>
              </a:p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이런 문제를 해결 하기 위해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pe error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의 최소 값을 선택한다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678254-18BC-8A48-1FF5-0FD407EE2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951" y="5242981"/>
                <a:ext cx="9528448" cy="1015663"/>
              </a:xfrm>
              <a:prstGeom prst="rect">
                <a:avLst/>
              </a:prstGeom>
              <a:blipFill>
                <a:blip r:embed="rId5"/>
                <a:stretch>
                  <a:fillRect b="-17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202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3F2F6-E4F8-8C0C-09C6-AEFA6DA69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D5E3307-9374-F8C7-C85B-6EDEB270A0F0}"/>
              </a:ext>
            </a:extLst>
          </p:cNvPr>
          <p:cNvCxnSpPr/>
          <p:nvPr/>
        </p:nvCxnSpPr>
        <p:spPr>
          <a:xfrm>
            <a:off x="0" y="875763"/>
            <a:ext cx="93758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99A8CAC-8D1B-C527-DDC1-3E91090141D9}"/>
              </a:ext>
            </a:extLst>
          </p:cNvPr>
          <p:cNvSpPr txBox="1"/>
          <p:nvPr/>
        </p:nvSpPr>
        <p:spPr>
          <a:xfrm>
            <a:off x="115909" y="173865"/>
            <a:ext cx="9144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Method</a:t>
            </a:r>
            <a:endParaRPr lang="ko-KR" altLang="en-US" sz="2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918CF-4961-1C30-4290-9841664F85EE}"/>
              </a:ext>
            </a:extLst>
          </p:cNvPr>
          <p:cNvSpPr txBox="1"/>
          <p:nvPr/>
        </p:nvSpPr>
        <p:spPr>
          <a:xfrm>
            <a:off x="183768" y="1100608"/>
            <a:ext cx="890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Improved Self-Supervised Depth Estimation – Auto-Masking stationary Pixels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CFE1B0-B8B7-5B7E-808D-7BCAFED62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19" y="1752630"/>
            <a:ext cx="5686706" cy="660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63169C-9131-CB23-87EC-F81603117BD7}"/>
              </a:ext>
            </a:extLst>
          </p:cNvPr>
          <p:cNvSpPr txBox="1"/>
          <p:nvPr/>
        </p:nvSpPr>
        <p:spPr>
          <a:xfrm>
            <a:off x="884862" y="5757392"/>
            <a:ext cx="89708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µ : true : 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1 , false : 0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픽셀이 </a:t>
            </a:r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인 영역만 학습에 반영하는 마스크를 생성한다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ko-KR" altLang="en-US" sz="1000" dirty="0">
                <a:solidFill>
                  <a:schemeClr val="bg1"/>
                </a:solidFill>
              </a:rPr>
              <a:t> 검은색 영역은 학습에 사용되지 않는다．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DD8BE7-F2D6-9A97-D234-3E87FD95A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62" y="3844763"/>
            <a:ext cx="4887007" cy="1590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E2B5E8-9B48-3FF9-1336-C3D1241C237E}"/>
                  </a:ext>
                </a:extLst>
              </p:cNvPr>
              <p:cNvSpPr txBox="1"/>
              <p:nvPr/>
            </p:nvSpPr>
            <p:spPr>
              <a:xfrm>
                <a:off x="837918" y="2587041"/>
                <a:ext cx="1101118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연속된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Frame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에서 픽셀의 변화가 없는 부분을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마스킹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하는 방법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  <a:p>
                <a:endParaRPr lang="en-US" altLang="ko-KR" sz="1000" dirty="0">
                  <a:solidFill>
                    <a:schemeClr val="bg1"/>
                  </a:solidFill>
                </a:endParaRPr>
              </a:p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-&gt;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이런 방법을 통해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Network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카메라와 같은 속도로 움직이는 물체를 무시하거나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카메라가 움직이지 않는 경우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Frame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전체를 무시하기도 함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altLang="ko-KR" sz="1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ko-KR" altLang="en-US" sz="1000" dirty="0">
                    <a:solidFill>
                      <a:schemeClr val="bg1"/>
                    </a:solidFill>
                  </a:rPr>
                  <a:t> 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000" dirty="0">
                    <a:solidFill>
                      <a:schemeClr val="bg1"/>
                    </a:solidFill>
                  </a:rPr>
                  <a:t>로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reprojection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한 시점의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pe error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000" dirty="0">
                    <a:solidFill>
                      <a:schemeClr val="bg1"/>
                    </a:solidFill>
                  </a:rPr>
                  <a:t> 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ko-KR" altLang="en-US" sz="1000" dirty="0">
                    <a:solidFill>
                      <a:schemeClr val="bg1"/>
                    </a:solidFill>
                  </a:rPr>
                  <a:t> 와의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pe error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비교하여 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000" dirty="0">
                    <a:solidFill>
                      <a:schemeClr val="bg1"/>
                    </a:solidFill>
                  </a:rPr>
                  <a:t> 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간의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RGB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이미지에서 영상 간 차이가 충분히 있어야 학습하는데 의미가 있다고 판단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E2B5E8-9B48-3FF9-1336-C3D1241C2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18" y="2587041"/>
                <a:ext cx="11011181" cy="861774"/>
              </a:xfrm>
              <a:prstGeom prst="rect">
                <a:avLst/>
              </a:prstGeom>
              <a:blipFill>
                <a:blip r:embed="rId4"/>
                <a:stretch>
                  <a:fillRect b="-21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307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2CC73-6FB0-8EA8-3105-DD49B6D90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848E14F-ABA6-751F-9D12-30C57DED7F27}"/>
              </a:ext>
            </a:extLst>
          </p:cNvPr>
          <p:cNvCxnSpPr/>
          <p:nvPr/>
        </p:nvCxnSpPr>
        <p:spPr>
          <a:xfrm>
            <a:off x="0" y="875763"/>
            <a:ext cx="93758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7B2C17-B75C-DAA5-0B9D-BE659647EB93}"/>
              </a:ext>
            </a:extLst>
          </p:cNvPr>
          <p:cNvSpPr txBox="1"/>
          <p:nvPr/>
        </p:nvSpPr>
        <p:spPr>
          <a:xfrm>
            <a:off x="115909" y="173865"/>
            <a:ext cx="9144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Method</a:t>
            </a:r>
            <a:endParaRPr lang="ko-KR" altLang="en-US" sz="2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3F832-0C7C-2FEB-446E-96CF358EBD0A}"/>
              </a:ext>
            </a:extLst>
          </p:cNvPr>
          <p:cNvSpPr txBox="1"/>
          <p:nvPr/>
        </p:nvSpPr>
        <p:spPr>
          <a:xfrm>
            <a:off x="183768" y="1100608"/>
            <a:ext cx="890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Improved Self-Supervised Depth Estimation – Multi-scale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Estimation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4CB4B2-1768-EA9F-0993-F7A7DC843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335" y="1832555"/>
            <a:ext cx="3710694" cy="31058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F8B94E-53A7-871E-7FB8-F152BA9225CE}"/>
              </a:ext>
            </a:extLst>
          </p:cNvPr>
          <p:cNvSpPr txBox="1"/>
          <p:nvPr/>
        </p:nvSpPr>
        <p:spPr>
          <a:xfrm>
            <a:off x="397422" y="5300986"/>
            <a:ext cx="117183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Decoder</a:t>
            </a:r>
            <a:r>
              <a:rPr lang="ko-KR" altLang="en-US" sz="1000" dirty="0">
                <a:solidFill>
                  <a:schemeClr val="bg1"/>
                </a:solidFill>
              </a:rPr>
              <a:t>의 출력을 </a:t>
            </a:r>
            <a:r>
              <a:rPr lang="en-US" altLang="ko-KR" sz="1000" dirty="0" err="1">
                <a:solidFill>
                  <a:schemeClr val="bg1"/>
                </a:solidFill>
              </a:rPr>
              <a:t>Upsample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하여 </a:t>
            </a:r>
            <a:r>
              <a:rPr lang="en-US" altLang="ko-KR" sz="1000" dirty="0">
                <a:solidFill>
                  <a:schemeClr val="bg1"/>
                </a:solidFill>
              </a:rPr>
              <a:t>input </a:t>
            </a:r>
            <a:r>
              <a:rPr lang="ko-KR" altLang="en-US" sz="1000" dirty="0">
                <a:solidFill>
                  <a:schemeClr val="bg1"/>
                </a:solidFill>
              </a:rPr>
              <a:t>이미지와 같은 크기의 </a:t>
            </a:r>
            <a:r>
              <a:rPr lang="en-US" altLang="ko-KR" sz="1000" dirty="0">
                <a:solidFill>
                  <a:schemeClr val="bg1"/>
                </a:solidFill>
              </a:rPr>
              <a:t>high resolution </a:t>
            </a:r>
            <a:r>
              <a:rPr lang="ko-KR" altLang="en-US" sz="1000" dirty="0">
                <a:solidFill>
                  <a:schemeClr val="bg1"/>
                </a:solidFill>
              </a:rPr>
              <a:t>으로 만들고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그 결과를 이용하여 </a:t>
            </a:r>
            <a:r>
              <a:rPr lang="en-US" altLang="ko-KR" sz="1000" dirty="0">
                <a:solidFill>
                  <a:schemeClr val="bg1"/>
                </a:solidFill>
              </a:rPr>
              <a:t>reprojection loss</a:t>
            </a:r>
            <a:r>
              <a:rPr lang="ko-KR" altLang="en-US" sz="1000" dirty="0">
                <a:solidFill>
                  <a:schemeClr val="bg1"/>
                </a:solidFill>
              </a:rPr>
              <a:t> 를 구하는 방식을 의미 </a:t>
            </a:r>
            <a:r>
              <a:rPr lang="en-US" altLang="ko-KR" sz="1000" dirty="0">
                <a:solidFill>
                  <a:schemeClr val="bg1"/>
                </a:solidFill>
              </a:rPr>
              <a:t>-&gt; Bilinear </a:t>
            </a:r>
            <a:r>
              <a:rPr lang="ko-KR" altLang="en-US" sz="1000" dirty="0" err="1">
                <a:solidFill>
                  <a:schemeClr val="bg1"/>
                </a:solidFill>
              </a:rPr>
              <a:t>보간을</a:t>
            </a:r>
            <a:r>
              <a:rPr lang="ko-KR" altLang="en-US" sz="1000" dirty="0">
                <a:solidFill>
                  <a:schemeClr val="bg1"/>
                </a:solidFill>
              </a:rPr>
              <a:t> 사용하여 </a:t>
            </a:r>
            <a:r>
              <a:rPr lang="en-US" altLang="ko-KR" sz="1000" dirty="0" err="1">
                <a:solidFill>
                  <a:schemeClr val="bg1"/>
                </a:solidFill>
              </a:rPr>
              <a:t>Upsampleing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다양한 </a:t>
            </a:r>
            <a:r>
              <a:rPr lang="en-US" altLang="ko-KR" sz="1000" dirty="0">
                <a:solidFill>
                  <a:schemeClr val="bg1"/>
                </a:solidFill>
              </a:rPr>
              <a:t>Scale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dirty="0">
                <a:solidFill>
                  <a:schemeClr val="bg1"/>
                </a:solidFill>
              </a:rPr>
              <a:t>Decoder </a:t>
            </a:r>
            <a:r>
              <a:rPr lang="ko-KR" altLang="en-US" sz="1000" dirty="0">
                <a:solidFill>
                  <a:schemeClr val="bg1"/>
                </a:solidFill>
              </a:rPr>
              <a:t>출력으로 부터 </a:t>
            </a:r>
            <a:r>
              <a:rPr lang="en-US" altLang="ko-KR" sz="1000" dirty="0">
                <a:solidFill>
                  <a:schemeClr val="bg1"/>
                </a:solidFill>
              </a:rPr>
              <a:t>high resolution</a:t>
            </a:r>
            <a:r>
              <a:rPr lang="ko-KR" altLang="en-US" sz="1000" dirty="0">
                <a:solidFill>
                  <a:schemeClr val="bg1"/>
                </a:solidFill>
              </a:rPr>
              <a:t>으로 복원하여 학습하면 같은 각각의 해상도에서의 깊이 정보에 대한 학습을 다양하게 할 수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위 방법을 통해 </a:t>
            </a:r>
            <a:r>
              <a:rPr lang="en-US" altLang="ko-KR" sz="1000" dirty="0">
                <a:solidFill>
                  <a:schemeClr val="bg1"/>
                </a:solidFill>
              </a:rPr>
              <a:t>Depth Map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dirty="0">
                <a:solidFill>
                  <a:schemeClr val="bg1"/>
                </a:solidFill>
              </a:rPr>
              <a:t>Hole </a:t>
            </a:r>
            <a:r>
              <a:rPr lang="ko-KR" altLang="en-US" sz="1000" dirty="0">
                <a:solidFill>
                  <a:schemeClr val="bg1"/>
                </a:solidFill>
              </a:rPr>
              <a:t>및  </a:t>
            </a:r>
            <a:r>
              <a:rPr lang="en-US" altLang="ko-KR" sz="1000" dirty="0">
                <a:solidFill>
                  <a:schemeClr val="bg1"/>
                </a:solidFill>
              </a:rPr>
              <a:t>artifact</a:t>
            </a:r>
            <a:r>
              <a:rPr lang="ko-KR" altLang="en-US" sz="1000" dirty="0">
                <a:solidFill>
                  <a:schemeClr val="bg1"/>
                </a:solidFill>
              </a:rPr>
              <a:t>의 대하여 다양한 </a:t>
            </a:r>
            <a:r>
              <a:rPr lang="en-US" altLang="ko-KR" sz="1000" dirty="0">
                <a:solidFill>
                  <a:schemeClr val="bg1"/>
                </a:solidFill>
              </a:rPr>
              <a:t>scale</a:t>
            </a:r>
            <a:r>
              <a:rPr lang="ko-KR" altLang="en-US" sz="1000" dirty="0">
                <a:solidFill>
                  <a:schemeClr val="bg1"/>
                </a:solidFill>
              </a:rPr>
              <a:t>의 깊이 정보를 통해 개선할 수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46BBE-D705-E585-E378-53EE4074C903}"/>
              </a:ext>
            </a:extLst>
          </p:cNvPr>
          <p:cNvSpPr txBox="1"/>
          <p:nvPr/>
        </p:nvSpPr>
        <p:spPr>
          <a:xfrm>
            <a:off x="5350422" y="93508"/>
            <a:ext cx="684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Artifacts : </a:t>
            </a:r>
            <a:r>
              <a:rPr lang="ko-KR" altLang="en-US" sz="1000" dirty="0">
                <a:solidFill>
                  <a:schemeClr val="bg1"/>
                </a:solidFill>
              </a:rPr>
              <a:t>모델의 </a:t>
            </a:r>
            <a:r>
              <a:rPr lang="en-US" altLang="ko-KR" sz="1000" dirty="0">
                <a:solidFill>
                  <a:schemeClr val="bg1"/>
                </a:solidFill>
              </a:rPr>
              <a:t>Depth Map </a:t>
            </a:r>
            <a:r>
              <a:rPr lang="ko-KR" altLang="en-US" sz="1000" dirty="0">
                <a:solidFill>
                  <a:schemeClr val="bg1"/>
                </a:solidFill>
              </a:rPr>
              <a:t>을 예측할 때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실제 장면에는 존재하지 않는 비정상적인 구조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노이즈 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패턴 등을 의미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Low – Texture Region : </a:t>
            </a:r>
            <a:r>
              <a:rPr lang="ko-KR" altLang="en-US" sz="1000" dirty="0">
                <a:solidFill>
                  <a:schemeClr val="bg1"/>
                </a:solidFill>
              </a:rPr>
              <a:t>이미지 안에 색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밝기 변화가 거의 없는 매끄럽고 단조로운 부분</a:t>
            </a:r>
          </a:p>
        </p:txBody>
      </p:sp>
    </p:spTree>
    <p:extLst>
      <p:ext uri="{BB962C8B-B14F-4D97-AF65-F5344CB8AC3E}">
        <p14:creationId xmlns:p14="http://schemas.microsoft.com/office/powerpoint/2010/main" val="3645916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</TotalTime>
  <Words>544</Words>
  <Application>Microsoft Office PowerPoint</Application>
  <PresentationFormat>와이드스크린</PresentationFormat>
  <Paragraphs>76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HY견고딕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승우 박</dc:creator>
  <cp:lastModifiedBy>승우 박</cp:lastModifiedBy>
  <cp:revision>149</cp:revision>
  <dcterms:created xsi:type="dcterms:W3CDTF">2025-04-15T09:41:58Z</dcterms:created>
  <dcterms:modified xsi:type="dcterms:W3CDTF">2025-04-28T12:19:30Z</dcterms:modified>
</cp:coreProperties>
</file>